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259" r:id="rId3"/>
    <p:sldId id="257" r:id="rId4"/>
    <p:sldId id="258" r:id="rId5"/>
    <p:sldId id="260" r:id="rId6"/>
    <p:sldId id="261" r:id="rId7"/>
    <p:sldId id="262" r:id="rId8"/>
    <p:sldId id="264" r:id="rId9"/>
    <p:sldId id="263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1D4DDC7-18B7-4F9E-98F3-46A32EA6FEDE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04C30E-6458-4BBF-9306-6805AED737E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04C30E-6458-4BBF-9306-6805AED737E9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3219F2-047D-4E85-88D6-766DA80D07D9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DEA68C-44D7-4461-8914-6F61F05B6C3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2492375"/>
            <a:ext cx="7772400" cy="1470025"/>
          </a:xfr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en-US" sz="4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Occupational Health</a:t>
            </a:r>
            <a:endParaRPr lang="en-US" sz="4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52400"/>
            <a:ext cx="9144000" cy="6705600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algn="just"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                  </a:t>
            </a:r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  </a:t>
            </a: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 (“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Condition that develops as a result of person inhaling harmful substances at his or her place of work”)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7" name="Straight Connector 6"/>
          <p:cNvCxnSpPr/>
          <p:nvPr/>
        </p:nvCxnSpPr>
        <p:spPr>
          <a:xfrm rot="5400000">
            <a:off x="3886200" y="2590006"/>
            <a:ext cx="1219200" cy="1588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1676400" y="3200400"/>
            <a:ext cx="5943600" cy="1588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 rot="5400000">
            <a:off x="1334294" y="3543300"/>
            <a:ext cx="685006" cy="79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3" name="Rounded Rectangle 12"/>
          <p:cNvSpPr/>
          <p:nvPr/>
        </p:nvSpPr>
        <p:spPr>
          <a:xfrm>
            <a:off x="1524000" y="304800"/>
            <a:ext cx="6172200" cy="8382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Occupational Lung Diseases</a:t>
            </a:r>
            <a:endParaRPr lang="en-US" sz="3200" b="1" dirty="0">
              <a:solidFill>
                <a:schemeClr val="tx1"/>
              </a:solidFill>
            </a:endParaRPr>
          </a:p>
        </p:txBody>
      </p:sp>
      <p:cxnSp>
        <p:nvCxnSpPr>
          <p:cNvPr id="15" name="Straight Arrow Connector 14"/>
          <p:cNvCxnSpPr/>
          <p:nvPr/>
        </p:nvCxnSpPr>
        <p:spPr>
          <a:xfrm rot="5400000">
            <a:off x="7276306" y="3542506"/>
            <a:ext cx="685800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7" name="Rounded Rectangle 16"/>
          <p:cNvSpPr/>
          <p:nvPr/>
        </p:nvSpPr>
        <p:spPr>
          <a:xfrm>
            <a:off x="228600" y="3886200"/>
            <a:ext cx="3276600" cy="10668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Pneumoconiosis</a:t>
            </a: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" name="Rounded Rectangle 17"/>
          <p:cNvSpPr/>
          <p:nvPr/>
        </p:nvSpPr>
        <p:spPr>
          <a:xfrm>
            <a:off x="5715000" y="3886200"/>
            <a:ext cx="3200400" cy="9906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Hypersensitivity Diseases</a:t>
            </a: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19" name="Straight Arrow Connector 18"/>
          <p:cNvCxnSpPr/>
          <p:nvPr/>
        </p:nvCxnSpPr>
        <p:spPr>
          <a:xfrm rot="5400000">
            <a:off x="1410494" y="5295900"/>
            <a:ext cx="532606" cy="79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rot="5400000">
            <a:off x="7353299" y="5218906"/>
            <a:ext cx="532606" cy="79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23" name="Rounded Rectangle 22"/>
          <p:cNvSpPr/>
          <p:nvPr/>
        </p:nvSpPr>
        <p:spPr>
          <a:xfrm>
            <a:off x="0" y="5562600"/>
            <a:ext cx="3733800" cy="10668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Inhalation of  dust</a:t>
            </a: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4" name="Rounded Rectangle 23"/>
          <p:cNvSpPr/>
          <p:nvPr/>
        </p:nvSpPr>
        <p:spPr>
          <a:xfrm>
            <a:off x="5486400" y="5486400"/>
            <a:ext cx="3581400" cy="11430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Asthma:      Overreaction of airborne pollutants</a:t>
            </a:r>
            <a:endParaRPr lang="en-US" sz="2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152400" y="228600"/>
          <a:ext cx="8991600" cy="664982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09800"/>
                <a:gridCol w="3784600"/>
                <a:gridCol w="2997200"/>
              </a:tblGrid>
              <a:tr h="68093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Lung</a:t>
                      </a:r>
                      <a:r>
                        <a:rPr lang="en-US" sz="24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Diseases</a:t>
                      </a:r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Occupational Exposure</a:t>
                      </a:r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Pathogenesis</a:t>
                      </a:r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429966"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Silicosis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Silica dust mines:</a:t>
                      </a:r>
                      <a:r>
                        <a:rPr lang="en-US" sz="24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tunnels, quarries, 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potteries 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&amp; soap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Fibrosis by silica dust:</a:t>
                      </a:r>
                      <a:r>
                        <a:rPr lang="en-US" sz="24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emphysema, right lung failure, Pulmonary TB 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429966">
                <a:tc>
                  <a:txBody>
                    <a:bodyPr/>
                    <a:lstStyle/>
                    <a:p>
                      <a:r>
                        <a:rPr lang="en-US" sz="2400" b="1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Anthracosis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Coal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miners &amp; handlers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429966"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Asbestosis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Brake &amp;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fire resistant manufacturers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Lung fibrosis: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Emphysema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429966">
                <a:tc>
                  <a:txBody>
                    <a:bodyPr/>
                    <a:lstStyle/>
                    <a:p>
                      <a:r>
                        <a:rPr lang="en-US" sz="2400" b="1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Byssinosis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Cotton dust in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cotton industry during spinning &amp; weaving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Allergic reaction :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Bronchospasm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, 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Emphysema</a:t>
                      </a:r>
                      <a:endParaRPr lang="en-US" sz="2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&amp; its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Cx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228600" y="0"/>
          <a:ext cx="8686800" cy="748664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133600"/>
                <a:gridCol w="3657600"/>
                <a:gridCol w="2895600"/>
              </a:tblGrid>
              <a:tr h="55142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Lung</a:t>
                      </a:r>
                      <a:r>
                        <a:rPr lang="en-US" sz="24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Diseases</a:t>
                      </a:r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Occupational Exposure</a:t>
                      </a:r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Pathogenesis</a:t>
                      </a:r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236322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b="1" kern="1200" baseline="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Bagassosis</a:t>
                      </a:r>
                      <a:endParaRPr lang="en-US" sz="2400" b="1" kern="1200" baseline="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Fibrous residue of sugar cane in</a:t>
                      </a:r>
                    </a:p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Cardboard and paper industry</a:t>
                      </a: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Fungal infection leading to acute bronchitis</a:t>
                      </a:r>
                    </a:p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And </a:t>
                      </a:r>
                      <a:r>
                        <a:rPr lang="en-US" sz="2400" kern="1200" baseline="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broncho</a:t>
                      </a:r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pneumonia</a:t>
                      </a: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800225">
                <a:tc>
                  <a:txBody>
                    <a:bodyPr/>
                    <a:lstStyle/>
                    <a:p>
                      <a:r>
                        <a:rPr lang="en-US" sz="2400" b="1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Farmers</a:t>
                      </a:r>
                    </a:p>
                    <a:p>
                      <a:r>
                        <a:rPr lang="en-US" sz="2400" b="1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lung</a:t>
                      </a: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Agricultural</a:t>
                      </a:r>
                    </a:p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workers</a:t>
                      </a: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kern="1200" baseline="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Fungalinfectionleading</a:t>
                      </a:r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to</a:t>
                      </a:r>
                    </a:p>
                    <a:p>
                      <a:r>
                        <a:rPr lang="en-US" sz="2400" kern="1200" baseline="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bronchitisand</a:t>
                      </a:r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2400" kern="1200" baseline="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broncho</a:t>
                      </a:r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 pneumonia</a:t>
                      </a: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21431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b="1" kern="1200" baseline="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Siderosis</a:t>
                      </a:r>
                      <a:endParaRPr lang="en-US" sz="2400" b="1" kern="1200" baseline="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Foundry</a:t>
                      </a:r>
                    </a:p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workers,</a:t>
                      </a:r>
                    </a:p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grinders and</a:t>
                      </a:r>
                    </a:p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welders</a:t>
                      </a: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No </a:t>
                      </a:r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tissue reaction </a:t>
                      </a:r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or</a:t>
                      </a:r>
                    </a:p>
                    <a:p>
                      <a:r>
                        <a:rPr lang="en-US" sz="2400" kern="1200" baseline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Functional </a:t>
                      </a:r>
                      <a:r>
                        <a:rPr lang="en-US" sz="2400" kern="1200" baseline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impairment</a:t>
                      </a:r>
                      <a:endParaRPr lang="en-US" sz="2400" kern="1200" baseline="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Though lungs are loaded with</a:t>
                      </a:r>
                    </a:p>
                    <a:p>
                      <a:r>
                        <a:rPr lang="en-US" sz="24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iron dust.</a:t>
                      </a: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33400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Epidemiology of Industrial Accidents Diseases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2057400" y="838200"/>
            <a:ext cx="5029200" cy="5867400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>
              <a:buFont typeface="Wingdings" pitchFamily="2" charset="2"/>
              <a:buChar char="q"/>
            </a:pP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Host Factors: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Age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Sex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Experience and education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Concomitant disease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Psychological factors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Personality Traits/Emotional stability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Wearing unsuitable shoes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Carrying improper loads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Faulty stepping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Not using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personal Protective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measures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Physical defects</a:t>
            </a:r>
          </a:p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52400"/>
            <a:ext cx="8839200" cy="6477000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>
              <a:buNone/>
            </a:pPr>
            <a:endParaRPr lang="en-US" dirty="0"/>
          </a:p>
        </p:txBody>
      </p:sp>
      <p:sp>
        <p:nvSpPr>
          <p:cNvPr id="4" name="Rounded Rectangle 3"/>
          <p:cNvSpPr/>
          <p:nvPr/>
        </p:nvSpPr>
        <p:spPr>
          <a:xfrm>
            <a:off x="762000" y="990600"/>
            <a:ext cx="7924800" cy="5181600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2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Improper planning and construction of factories, Machines,  Faulty design, Lack of maintenance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Entanglement of loose clothes and hair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Transmission of Machinery,  Speed of Work Processes, Faulty planning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Boiler explosion, Dust explosion, Corrosive materials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Molten metal and Hot liquids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Flying solid particles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Metal grinding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Chipping metal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Electricity</a:t>
            </a:r>
          </a:p>
          <a:p>
            <a:endParaRPr lang="en-US" dirty="0" smtClean="0"/>
          </a:p>
        </p:txBody>
      </p:sp>
      <p:sp>
        <p:nvSpPr>
          <p:cNvPr id="6" name="Rounded Rectangle 5"/>
          <p:cNvSpPr/>
          <p:nvPr/>
        </p:nvSpPr>
        <p:spPr>
          <a:xfrm>
            <a:off x="2438400" y="304800"/>
            <a:ext cx="4648200" cy="5334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Agent Factors</a:t>
            </a:r>
            <a:endParaRPr lang="en-US" sz="2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0"/>
            <a:ext cx="8229600" cy="6477000"/>
          </a:xfrm>
        </p:spPr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</p:txBody>
      </p:sp>
      <p:sp>
        <p:nvSpPr>
          <p:cNvPr id="5" name="Rounded Rectangle 4"/>
          <p:cNvSpPr/>
          <p:nvPr/>
        </p:nvSpPr>
        <p:spPr>
          <a:xfrm>
            <a:off x="2819400" y="76200"/>
            <a:ext cx="3733800" cy="68580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Enviornmental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factors</a:t>
            </a:r>
            <a:endParaRPr lang="en-US" sz="2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457200" y="990600"/>
            <a:ext cx="3581400" cy="5638800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Physical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Overcrowding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Defective lighting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Temperature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Ventilation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Humidity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Radiations from surroundings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Pressure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Noise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Vibrations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Ionizing Radiation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Slippery Floors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Uncovered drains</a:t>
            </a:r>
          </a:p>
        </p:txBody>
      </p:sp>
      <p:sp>
        <p:nvSpPr>
          <p:cNvPr id="7" name="Rounded Rectangle 6"/>
          <p:cNvSpPr/>
          <p:nvPr/>
        </p:nvSpPr>
        <p:spPr>
          <a:xfrm>
            <a:off x="4648200" y="2286000"/>
            <a:ext cx="4267200" cy="3733800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Social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At work place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Domestic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Relationship between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workers and management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Lack of Safety Policy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143000"/>
          </a:xfr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/>
          <a:lstStyle/>
          <a:p>
            <a:r>
              <a:rPr lang="en-US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Occupational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Health</a:t>
            </a:r>
            <a:endParaRPr lang="en-US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58200" cy="4525963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>
              <a:buNone/>
            </a:pPr>
            <a:r>
              <a:rPr lang="en-US" b="1" dirty="0" smtClean="0">
                <a:latin typeface="Arial" charset="0"/>
                <a:cs typeface="Times New Roman" pitchFamily="18" charset="0"/>
              </a:rPr>
              <a:t> 	</a:t>
            </a:r>
          </a:p>
          <a:p>
            <a:pPr>
              <a:buNone/>
            </a:pPr>
            <a:endParaRPr lang="en-US" b="1" dirty="0">
              <a:latin typeface="Arial" charset="0"/>
              <a:cs typeface="Times New Roman" pitchFamily="18" charset="0"/>
            </a:endParaRPr>
          </a:p>
          <a:p>
            <a:pPr algn="ctr">
              <a:buNone/>
            </a:pPr>
            <a:r>
              <a:rPr lang="en-US" b="1" dirty="0" smtClean="0">
                <a:latin typeface="Arial" charset="0"/>
                <a:cs typeface="Times New Roman" pitchFamily="18" charset="0"/>
              </a:rPr>
              <a:t>  </a:t>
            </a:r>
            <a:r>
              <a:rPr lang="en-US" b="1" dirty="0" smtClean="0">
                <a:solidFill>
                  <a:schemeClr val="tx1"/>
                </a:solidFill>
                <a:latin typeface="Arial" charset="0"/>
                <a:cs typeface="Times New Roman" pitchFamily="18" charset="0"/>
              </a:rPr>
              <a:t>“</a:t>
            </a:r>
            <a:r>
              <a:rPr lang="en-US" b="1" dirty="0" smtClean="0">
                <a:latin typeface="Arial" charset="0"/>
                <a:cs typeface="Times New Roman" pitchFamily="18" charset="0"/>
              </a:rPr>
              <a:t> </a:t>
            </a:r>
            <a:r>
              <a:rPr lang="en-US" sz="4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It is defined as the promotion and maintenance of highest degree of physical, mental and social well-being of workers in all occupations.”</a:t>
            </a:r>
            <a:endParaRPr lang="en-US" sz="4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2514600"/>
            <a:ext cx="8763000" cy="1295400"/>
          </a:xfr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>
            <a:normAutofit fontScale="47500" lnSpcReduction="20000"/>
          </a:bodyPr>
          <a:lstStyle/>
          <a:p>
            <a:pPr algn="ctr">
              <a:buNone/>
            </a:pPr>
            <a:r>
              <a:rPr lang="en-US" dirty="0" smtClean="0"/>
              <a:t>    </a:t>
            </a:r>
            <a:r>
              <a:rPr lang="en-US" sz="93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Why Occupational Health is important?</a:t>
            </a:r>
            <a:endParaRPr lang="en-US" sz="93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304800"/>
            <a:ext cx="8610600" cy="6324600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algn="just">
              <a:lnSpc>
                <a:spcPct val="90000"/>
              </a:lnSpc>
              <a:buFont typeface="Wingdings" pitchFamily="2" charset="2"/>
              <a:buChar char="q"/>
            </a:pPr>
            <a:r>
              <a:rPr lang="en-US" sz="3600" dirty="0" smtClean="0"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To maintain and promote the physical, mental and social well being of the workers.</a:t>
            </a:r>
          </a:p>
          <a:p>
            <a:pPr algn="just">
              <a:lnSpc>
                <a:spcPct val="90000"/>
              </a:lnSpc>
              <a:buNone/>
            </a:pPr>
            <a:endParaRPr lang="en-US" sz="3600" dirty="0" smtClean="0"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90000"/>
              </a:lnSpc>
              <a:buFont typeface="Wingdings" pitchFamily="2" charset="2"/>
              <a:buChar char="q"/>
            </a:pPr>
            <a:r>
              <a:rPr lang="en-US" sz="3600" dirty="0" smtClean="0"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To prevent occupational diseases and injuries.</a:t>
            </a:r>
          </a:p>
          <a:p>
            <a:pPr algn="just">
              <a:lnSpc>
                <a:spcPct val="90000"/>
              </a:lnSpc>
              <a:buNone/>
            </a:pPr>
            <a:endParaRPr lang="en-US" sz="3600" dirty="0" smtClean="0"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90000"/>
              </a:lnSpc>
              <a:buFont typeface="Wingdings" pitchFamily="2" charset="2"/>
              <a:buChar char="q"/>
            </a:pPr>
            <a:r>
              <a:rPr lang="en-US" sz="3600" dirty="0" smtClean="0"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To adapt the work place and work environment to the needs of the workers </a:t>
            </a:r>
            <a:r>
              <a:rPr lang="en-US" sz="3600" dirty="0" err="1" smtClean="0"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i.e</a:t>
            </a:r>
            <a:r>
              <a:rPr lang="en-US" sz="3600" dirty="0" smtClean="0"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 application of ergonomics principle.</a:t>
            </a:r>
          </a:p>
          <a:p>
            <a:pPr algn="just">
              <a:lnSpc>
                <a:spcPct val="90000"/>
              </a:lnSpc>
              <a:buNone/>
            </a:pPr>
            <a:endParaRPr lang="en-US" sz="3600" dirty="0" smtClean="0"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90000"/>
              </a:lnSpc>
              <a:buFont typeface="Wingdings" pitchFamily="2" charset="2"/>
              <a:buChar char="q"/>
            </a:pPr>
            <a:r>
              <a:rPr lang="en-US" sz="3600" dirty="0" smtClean="0"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It should be preventive rather than curative.</a:t>
            </a:r>
          </a:p>
          <a:p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52400"/>
            <a:ext cx="8839200" cy="6477000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514350" indent="-514350" algn="just">
              <a:buFont typeface="+mj-lt"/>
              <a:buAutoNum type="arabicPeriod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Chemical hazards:</a:t>
            </a:r>
            <a:r>
              <a:rPr lang="en-US" sz="28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Solids, liquids or gases,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vapours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fumes, dusts, smoke, mist, fog, or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smogs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Biological hazards: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Viruses,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rickettsiae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bacteria, fungi, protozoa and helminthes transmitted in certain occupations.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Mechanical hazards: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Defective design of machinery, defective procedures, unguarded machinery, protruding &amp; moving parts, falling heavy objects &amp; poor ergonomics.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Psychosocial hazards: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Type of work, risks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involved in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work, monotony, long working hours, lack of recognition &amp; job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satisfaction, poor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man made management, lack of welfare activities, tensions at home &amp; work place</a:t>
            </a:r>
          </a:p>
          <a:p>
            <a:pPr marL="514350" indent="-514350">
              <a:buNone/>
            </a:pP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76200"/>
            <a:ext cx="8229600" cy="685800"/>
          </a:xfr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Physical hazards in industry</a:t>
            </a: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152400" y="808038"/>
          <a:ext cx="8991600" cy="589756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676400"/>
                <a:gridCol w="3733800"/>
                <a:gridCol w="3581400"/>
              </a:tblGrid>
              <a:tr h="811325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Hazard </a:t>
                      </a:r>
                    </a:p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Occupation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Health Effects</a:t>
                      </a:r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266150">
                <a:tc>
                  <a:txBody>
                    <a:bodyPr/>
                    <a:lstStyle/>
                    <a:p>
                      <a:pPr algn="l"/>
                      <a:r>
                        <a:rPr lang="en-US" sz="24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Heat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 Glass 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&amp;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heavy metal industry, underground mines and textile industry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Heat stroke, hyperpyrexia,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exhuation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, syncope 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and cramps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266150">
                <a:tc>
                  <a:txBody>
                    <a:bodyPr/>
                    <a:lstStyle/>
                    <a:p>
                      <a:pPr algn="l"/>
                      <a:r>
                        <a:rPr lang="en-US" sz="24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Cold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Armed forces, food processing &amp; preservation industry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Frost bite, Trench foot 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cyanosis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898203">
                <a:tc>
                  <a:txBody>
                    <a:bodyPr/>
                    <a:lstStyle/>
                    <a:p>
                      <a:pPr algn="l"/>
                      <a:r>
                        <a:rPr lang="en-US" sz="24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Light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Mines, driving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Headache, eyestrain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400" baseline="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nystagmus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655734">
                <a:tc>
                  <a:txBody>
                    <a:bodyPr/>
                    <a:lstStyle/>
                    <a:p>
                      <a:pPr algn="l"/>
                      <a:r>
                        <a:rPr lang="en-US" sz="24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Noise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Loud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sound producing machinery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Auditory fatigue, permanent hearing loss, nervousness, annoyance, ↑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BP, loss of sleep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381000" y="152398"/>
          <a:ext cx="8534400" cy="657721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133600"/>
                <a:gridCol w="3556000"/>
                <a:gridCol w="2844800"/>
              </a:tblGrid>
              <a:tr h="621083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Hazard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Occupation</a:t>
                      </a:r>
                      <a:endParaRPr lang="en-US" sz="28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Health Effects</a:t>
                      </a:r>
                      <a:endParaRPr lang="en-US" sz="28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384127">
                <a:tc>
                  <a:txBody>
                    <a:bodyPr/>
                    <a:lstStyle/>
                    <a:p>
                      <a:pPr algn="l"/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Vibration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Pneumatic drill users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Vibration induced white fingers due to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Raynaud’s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 phenomenon, osteoarthritis of wrists, elbows shoulders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384127">
                <a:tc>
                  <a:txBody>
                    <a:bodyPr/>
                    <a:lstStyle/>
                    <a:p>
                      <a:pPr algn="l"/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UV radiation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Arc welding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Pain &amp; gritty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feeling in eyes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384127">
                <a:tc>
                  <a:txBody>
                    <a:bodyPr/>
                    <a:lstStyle/>
                    <a:p>
                      <a:pPr algn="l"/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Ionizing</a:t>
                      </a:r>
                      <a:r>
                        <a:rPr lang="en-US" sz="24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radiation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Radiography, radioisotope use, processing of plastics, food preservation, chemical industry &amp; medical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research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Cancer,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leukaemia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,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aplastic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 anemia,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pancytopenia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838200"/>
          </a:xfr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Occupational Health Hazards of Agriculture</a:t>
            </a: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228600" y="1066800"/>
          <a:ext cx="8763000" cy="582622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190750"/>
                <a:gridCol w="6572250"/>
              </a:tblGrid>
              <a:tr h="5066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Exposure</a:t>
                      </a:r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Health Effect</a:t>
                      </a:r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80707"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Weather, Climate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Dehydration, heat cramps,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heat exhaustion, heat stroke, skin cancer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80707"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Snakes, insects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Fatal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or injurious bites &amp; stings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80707"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Sharp tools, farm equipment</a:t>
                      </a:r>
                      <a:r>
                        <a:rPr lang="en-US" sz="24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Cuts, hearing impairment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80707"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Physical</a:t>
                      </a:r>
                      <a:r>
                        <a:rPr lang="en-US" sz="24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labour carrying loads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Musculoskeletal disorders, soft tissue disorders i.e. back pain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80707"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Pesticides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Acute poisonings, neurotoxicity, cancer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52400"/>
          <a:ext cx="8458200" cy="672888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676400"/>
                <a:gridCol w="6781800"/>
              </a:tblGrid>
              <a:tr h="45720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Exposure</a:t>
                      </a:r>
                    </a:p>
                    <a:p>
                      <a:pPr algn="ctr"/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Health Effect</a:t>
                      </a:r>
                    </a:p>
                    <a:p>
                      <a:pPr algn="ctr"/>
                      <a:endParaRPr lang="en-US" sz="2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328562">
                <a:tc>
                  <a:txBody>
                    <a:bodyPr/>
                    <a:lstStyle/>
                    <a:p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Dusts, fumes, gases, particulates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Eye &amp; respiratory tract irritation, allergic reactions, respiratory diseases such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byssinosis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,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bagassosis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, asthma, COPD &amp;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pneumonitis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328562">
                <a:tc rowSpan="3">
                  <a:txBody>
                    <a:bodyPr/>
                    <a:lstStyle/>
                    <a:p>
                      <a:endParaRPr lang="en-US" sz="24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en-US" sz="24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en-US" sz="24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en-US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Biological agents &amp; vectors of disease</a:t>
                      </a:r>
                      <a:endParaRPr lang="en-US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Skin diseases</a:t>
                      </a:r>
                      <a:r>
                        <a:rPr lang="en-US" sz="2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 such as fungal infections,  allergic reactions &amp; </a:t>
                      </a:r>
                      <a:r>
                        <a:rPr lang="en-US" sz="2400" baseline="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dermatoses</a:t>
                      </a:r>
                      <a:endParaRPr lang="en-US" sz="2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328562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Schistosomiasis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, malaria,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leishmaniasis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, </a:t>
                      </a:r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ascariasis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 &amp; hookworm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328562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Antrax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, bovine TB &amp; rabies</a:t>
                      </a:r>
                      <a:endParaRPr lang="en-US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347</TotalTime>
  <Words>736</Words>
  <Application>Microsoft Office PowerPoint</Application>
  <PresentationFormat>On-screen Show (4:3)</PresentationFormat>
  <Paragraphs>175</Paragraphs>
  <Slides>15</Slides>
  <Notes>15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Occupational Health</vt:lpstr>
      <vt:lpstr>Occupational Health</vt:lpstr>
      <vt:lpstr>Slide 3</vt:lpstr>
      <vt:lpstr>Slide 4</vt:lpstr>
      <vt:lpstr>Slide 5</vt:lpstr>
      <vt:lpstr>Physical hazards in industry</vt:lpstr>
      <vt:lpstr>Slide 7</vt:lpstr>
      <vt:lpstr>Occupational Health Hazards of Agriculture</vt:lpstr>
      <vt:lpstr>Slide 9</vt:lpstr>
      <vt:lpstr>Slide 10</vt:lpstr>
      <vt:lpstr>Slide 11</vt:lpstr>
      <vt:lpstr>Slide 12</vt:lpstr>
      <vt:lpstr>Epidemiology of Industrial Accidents Diseases</vt:lpstr>
      <vt:lpstr>Slide 14</vt:lpstr>
      <vt:lpstr>Slide 15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Occupational Health</dc:title>
  <dc:creator> </dc:creator>
  <cp:lastModifiedBy> </cp:lastModifiedBy>
  <cp:revision>39</cp:revision>
  <dcterms:created xsi:type="dcterms:W3CDTF">2009-11-06T16:15:11Z</dcterms:created>
  <dcterms:modified xsi:type="dcterms:W3CDTF">2009-11-09T08:53:56Z</dcterms:modified>
</cp:coreProperties>
</file>

<file path=docProps/thumbnail.jpeg>
</file>